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1" r:id="rId6"/>
    <p:sldId id="264" r:id="rId7"/>
    <p:sldId id="265" r:id="rId8"/>
    <p:sldId id="266" r:id="rId9"/>
    <p:sldId id="267" r:id="rId10"/>
    <p:sldId id="270" r:id="rId11"/>
    <p:sldId id="268" r:id="rId12"/>
    <p:sldId id="260" r:id="rId13"/>
    <p:sldId id="271" r:id="rId14"/>
    <p:sldId id="273" r:id="rId15"/>
    <p:sldId id="274" r:id="rId16"/>
    <p:sldId id="259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05B"/>
    <a:srgbClr val="521B93"/>
    <a:srgbClr val="401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2"/>
    <p:restoredTop sz="94669"/>
  </p:normalViewPr>
  <p:slideViewPr>
    <p:cSldViewPr snapToGrid="0" snapToObjects="1">
      <p:cViewPr varScale="1">
        <p:scale>
          <a:sx n="98" d="100"/>
          <a:sy n="98" d="100"/>
        </p:scale>
        <p:origin x="1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346DE-AF31-024E-87C5-9E85CDE2B1F3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BBEC-DC96-C146-86FB-05140DA1D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6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7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8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3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7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7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9BF6A-294A-4244-924C-05C7F6142842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7C337-511F-F443-8CCB-F59F6856D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4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articles/implement-trie-prefix-tree/" TargetMode="External"/><Relationship Id="rId4" Type="http://schemas.openxmlformats.org/officeDocument/2006/relationships/hyperlink" Target="http://www.geeksforgeeks.org/trie-insert-and-search/" TargetMode="External"/><Relationship Id="rId5" Type="http://schemas.openxmlformats.org/officeDocument/2006/relationships/hyperlink" Target="http://cdn.makeuseof.com/wp-content/uploads/2014/07/word-2013-inline-spell-check-with-red-squiggly-lines.png?x58476" TargetMode="External"/><Relationship Id="rId6" Type="http://schemas.openxmlformats.org/officeDocument/2006/relationships/hyperlink" Target="https://www.youtube.com/watch?v=AXjmTQ8LEoI&amp;t=301s" TargetMode="External"/><Relationship Id="rId7" Type="http://schemas.openxmlformats.org/officeDocument/2006/relationships/hyperlink" Target="https://www.grammarly.com/blog/14-of-the-longest-words-in-englis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opcoder.com/community/data-science/data-science-tutorials/using-tri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97" y="117589"/>
            <a:ext cx="9223406" cy="5188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88306" y="5423344"/>
            <a:ext cx="30294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By Rubaiyat Rashid</a:t>
            </a:r>
          </a:p>
          <a:p>
            <a:r>
              <a:rPr lang="en-US" sz="2800" b="1" dirty="0" smtClean="0"/>
              <a:t>CSCI 335</a:t>
            </a:r>
          </a:p>
          <a:p>
            <a:r>
              <a:rPr lang="en-US" sz="2800" b="1" dirty="0" smtClean="0"/>
              <a:t>Prof. </a:t>
            </a:r>
            <a:r>
              <a:rPr lang="en-US" sz="2800" b="1" dirty="0" err="1" smtClean="0"/>
              <a:t>Stamos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540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682" y="416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007958" y="340431"/>
            <a:ext cx="594769" cy="68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64854" y="108495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29044" y="1766702"/>
            <a:ext cx="262213" cy="5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194152" y="2330284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3833" y="3477075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28560" y="2991872"/>
            <a:ext cx="140488" cy="4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00513" y="-50078"/>
            <a:ext cx="688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Root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59336" y="2831814"/>
            <a:ext cx="287875" cy="63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500513" y="108495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59336" y="5109844"/>
            <a:ext cx="292264" cy="43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240110" y="451990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872120" y="3532899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58118" y="4044071"/>
            <a:ext cx="254181" cy="37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877500" y="5561246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8" name="Straight Arrow Connector 27"/>
          <p:cNvCxnSpPr>
            <a:endCxn id="22" idx="0"/>
          </p:cNvCxnSpPr>
          <p:nvPr/>
        </p:nvCxnSpPr>
        <p:spPr>
          <a:xfrm>
            <a:off x="7802783" y="365440"/>
            <a:ext cx="17770" cy="71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732965" y="2356161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844742" y="1766702"/>
            <a:ext cx="183152" cy="5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020194" y="3477075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140593" y="3035830"/>
            <a:ext cx="116123" cy="41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74463" y="108495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8832446" y="2330284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152486" y="3477075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045033" y="391275"/>
            <a:ext cx="618237" cy="64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848473" y="1724728"/>
            <a:ext cx="210326" cy="521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9180202" y="2945538"/>
            <a:ext cx="183152" cy="52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>
            <a:off x="5813425" y="1217925"/>
            <a:ext cx="598874" cy="34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5529686" y="2559228"/>
            <a:ext cx="598874" cy="34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88224" y="2390363"/>
            <a:ext cx="4701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</a:rPr>
              <a:t>Example 2, search (“</a:t>
            </a:r>
            <a:r>
              <a:rPr lang="en-US" sz="3500" b="1" dirty="0" smtClean="0">
                <a:solidFill>
                  <a:schemeClr val="accent2"/>
                </a:solidFill>
              </a:rPr>
              <a:t>CAP</a:t>
            </a:r>
            <a:r>
              <a:rPr lang="en-US" sz="3500" b="1" dirty="0" smtClean="0">
                <a:solidFill>
                  <a:schemeClr val="bg1"/>
                </a:solidFill>
              </a:rPr>
              <a:t>”)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149189" y="451990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5525422" y="4070956"/>
            <a:ext cx="262213" cy="5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7882" y="32541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4148" y="3896654"/>
            <a:ext cx="369652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Returns False</a:t>
            </a:r>
          </a:p>
          <a:p>
            <a:r>
              <a:rPr lang="en-US" sz="2500" b="1" dirty="0" smtClean="0">
                <a:solidFill>
                  <a:schemeClr val="bg1"/>
                </a:solidFill>
              </a:rPr>
              <a:t>Because ‘R’ does not exist </a:t>
            </a:r>
          </a:p>
          <a:p>
            <a:r>
              <a:rPr lang="en-US" sz="2500" b="1" dirty="0" smtClean="0">
                <a:solidFill>
                  <a:schemeClr val="bg1"/>
                </a:solidFill>
              </a:rPr>
              <a:t>In this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909" y="391275"/>
            <a:ext cx="447077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Insert (“CARS”)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Insert (”TRY”)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Insert (“CAT”)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Insert (“CARDS”)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Insert (“</a:t>
            </a:r>
            <a:r>
              <a:rPr lang="en-US" sz="2200" dirty="0" smtClean="0">
                <a:solidFill>
                  <a:schemeClr val="bg1"/>
                </a:solidFill>
              </a:rPr>
              <a:t>DOGS”)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609414" y="4623866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609414" y="4105306"/>
            <a:ext cx="183152" cy="52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&quot;No&quot; Symbol 17"/>
          <p:cNvSpPr/>
          <p:nvPr/>
        </p:nvSpPr>
        <p:spPr>
          <a:xfrm>
            <a:off x="4972510" y="3485825"/>
            <a:ext cx="576490" cy="58166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15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3054" y="692728"/>
            <a:ext cx="51299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Complexity Analysis  for 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4509" y="1662546"/>
            <a:ext cx="106127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Time Complexity : O(m), where m is the key length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In the worst case, m characters of the key is searched</a:t>
            </a:r>
          </a:p>
        </p:txBody>
      </p:sp>
    </p:spTree>
    <p:extLst>
      <p:ext uri="{BB962C8B-B14F-4D97-AF65-F5344CB8AC3E}">
        <p14:creationId xmlns:p14="http://schemas.microsoft.com/office/powerpoint/2010/main" val="9021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93672" y="255576"/>
            <a:ext cx="34762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</a:rPr>
              <a:t>Applications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76" y="1734671"/>
            <a:ext cx="2159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</a:rPr>
              <a:t>Autocomplete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3" y="2490694"/>
            <a:ext cx="8503771" cy="26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93672" y="255576"/>
            <a:ext cx="34762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</a:rPr>
              <a:t>Applications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505" y="1425127"/>
            <a:ext cx="1804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2. Spellchecker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25" y="2134781"/>
            <a:ext cx="5995894" cy="40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01801" y="326030"/>
            <a:ext cx="76078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</a:rPr>
              <a:t>Why should you learn tries?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4024" y="2003612"/>
            <a:ext cx="93171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It is a very common interview question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Better search time than Binary Search Tree &amp; AVL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Looking up data in a </a:t>
            </a:r>
            <a:r>
              <a:rPr lang="en-US" sz="3000" dirty="0" err="1" smtClean="0">
                <a:solidFill>
                  <a:schemeClr val="bg1"/>
                </a:solidFill>
              </a:rPr>
              <a:t>trie</a:t>
            </a:r>
            <a:r>
              <a:rPr lang="en-US" sz="3000" dirty="0" smtClean="0">
                <a:solidFill>
                  <a:schemeClr val="bg1"/>
                </a:solidFill>
              </a:rPr>
              <a:t> is also faster, O(m) in the worst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     case, compared to an imperfect hash table in which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     the worst case of search would be O(N)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5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8396" y="260715"/>
            <a:ext cx="11107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</a:rPr>
              <a:t>How do you choose between a </a:t>
            </a:r>
            <a:r>
              <a:rPr lang="en-US" sz="5000" b="1" dirty="0" err="1" smtClean="0">
                <a:solidFill>
                  <a:schemeClr val="bg1"/>
                </a:solidFill>
              </a:rPr>
              <a:t>hashtable</a:t>
            </a:r>
            <a:endParaRPr lang="en-US" sz="5000" b="1" dirty="0" smtClean="0">
              <a:solidFill>
                <a:schemeClr val="bg1"/>
              </a:solidFill>
            </a:endParaRPr>
          </a:p>
          <a:p>
            <a:r>
              <a:rPr lang="en-US" sz="5000" b="1" dirty="0">
                <a:solidFill>
                  <a:schemeClr val="bg1"/>
                </a:solidFill>
              </a:rPr>
              <a:t>a</a:t>
            </a:r>
            <a:r>
              <a:rPr lang="en-US" sz="5000" b="1" dirty="0" smtClean="0">
                <a:solidFill>
                  <a:schemeClr val="bg1"/>
                </a:solidFill>
              </a:rPr>
              <a:t>nd </a:t>
            </a:r>
            <a:r>
              <a:rPr lang="en-US" sz="5000" b="1" dirty="0" err="1" smtClean="0">
                <a:solidFill>
                  <a:schemeClr val="bg1"/>
                </a:solidFill>
              </a:rPr>
              <a:t>Trie</a:t>
            </a:r>
            <a:r>
              <a:rPr lang="en-US" sz="5000" b="1" dirty="0" smtClean="0">
                <a:solidFill>
                  <a:schemeClr val="bg1"/>
                </a:solidFill>
              </a:rPr>
              <a:t>?</a:t>
            </a:r>
            <a:endParaRPr lang="en-US" sz="50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956" y="2108114"/>
            <a:ext cx="115136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If you only need to do insertion and search, use a </a:t>
            </a:r>
            <a:r>
              <a:rPr lang="en-US" sz="3000" dirty="0" err="1" smtClean="0">
                <a:solidFill>
                  <a:schemeClr val="bg1"/>
                </a:solidFill>
              </a:rPr>
              <a:t>hashtable</a:t>
            </a:r>
            <a:endParaRPr lang="en-US" sz="3000" dirty="0" smtClean="0">
              <a:solidFill>
                <a:schemeClr val="bg1"/>
              </a:solidFill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>
                <a:solidFill>
                  <a:schemeClr val="bg1"/>
                </a:solidFill>
              </a:rPr>
              <a:t>If you want to do more complex operations such as prefix-related search, then a </a:t>
            </a:r>
            <a:r>
              <a:rPr lang="en-US" sz="3000" dirty="0" err="1" smtClean="0">
                <a:solidFill>
                  <a:schemeClr val="bg1"/>
                </a:solidFill>
              </a:rPr>
              <a:t>trie</a:t>
            </a:r>
            <a:r>
              <a:rPr lang="en-US" sz="3000" dirty="0" smtClean="0">
                <a:solidFill>
                  <a:schemeClr val="bg1"/>
                </a:solidFill>
              </a:rPr>
              <a:t> might be a better solution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err="1" smtClean="0">
                <a:solidFill>
                  <a:schemeClr val="bg1"/>
                </a:solidFill>
              </a:rPr>
              <a:t>Trie</a:t>
            </a:r>
            <a:r>
              <a:rPr lang="en-US" sz="3000" dirty="0" smtClean="0">
                <a:solidFill>
                  <a:schemeClr val="bg1"/>
                </a:solidFill>
              </a:rPr>
              <a:t> can also be structured to work with </a:t>
            </a:r>
            <a:r>
              <a:rPr lang="en-US" sz="3000" i="1" dirty="0" smtClean="0">
                <a:solidFill>
                  <a:schemeClr val="bg1"/>
                </a:solidFill>
              </a:rPr>
              <a:t>Suffixes </a:t>
            </a:r>
            <a:r>
              <a:rPr lang="en-US" sz="3000" dirty="0" smtClean="0">
                <a:solidFill>
                  <a:schemeClr val="bg1"/>
                </a:solidFill>
              </a:rPr>
              <a:t>as well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1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6" y="538842"/>
            <a:ext cx="6932023" cy="3899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4148" y="4976948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Fín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610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7074" y="497541"/>
            <a:ext cx="1418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Sources</a:t>
            </a:r>
          </a:p>
          <a:p>
            <a:endParaRPr 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29553" y="1748118"/>
            <a:ext cx="10071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https://www.topcoder.com/community/data-science/data-science-tutorials/using-tries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3"/>
              </a:rPr>
              <a:t>https://leetcode.com/articles/implement-trie-prefix-tree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hlinkClick r:id="rId4"/>
              </a:rPr>
              <a:t>http://www.geeksforgeeks.org/trie-insert-and-search</a:t>
            </a:r>
            <a:r>
              <a:rPr lang="en-US" u="sng" dirty="0" smtClean="0">
                <a:hlinkClick r:id="rId4"/>
              </a:rPr>
              <a:t>/</a:t>
            </a: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hlinkClick r:id="rId5"/>
              </a:rPr>
              <a:t>http://</a:t>
            </a:r>
            <a:r>
              <a:rPr lang="en-US" u="sng" dirty="0" smtClean="0">
                <a:hlinkClick r:id="rId5"/>
              </a:rPr>
              <a:t>cdn.makeuseof.com/wp-content/uploads/2014/07/word-2013-inline-spell-check-with-red-squiggly-lines.png?x58476</a:t>
            </a: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hlinkClick r:id="rId6"/>
              </a:rPr>
              <a:t>https://</a:t>
            </a:r>
            <a:r>
              <a:rPr lang="en-US" u="sng" dirty="0" smtClean="0">
                <a:hlinkClick r:id="rId6"/>
              </a:rPr>
              <a:t>www.youtube.com/watch?v=AXjmTQ8LEoI&amp;t=301s</a:t>
            </a:r>
            <a:endParaRPr lang="en-US" u="sng" dirty="0"/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hlinkClick r:id="rId7"/>
              </a:rPr>
              <a:t>https://www.grammarly.com/blog/14-of-the-longest-words-in-english</a:t>
            </a:r>
            <a:r>
              <a:rPr lang="en-US" u="sng" dirty="0" smtClean="0">
                <a:hlinkClick r:id="rId7"/>
              </a:rPr>
              <a:t>/</a:t>
            </a: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4997" y="465269"/>
            <a:ext cx="905892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>
                <a:solidFill>
                  <a:schemeClr val="bg1"/>
                </a:solidFill>
              </a:rPr>
              <a:t>The word </a:t>
            </a:r>
            <a:r>
              <a:rPr lang="en-US" sz="5500" dirty="0" err="1" smtClean="0">
                <a:solidFill>
                  <a:schemeClr val="bg1"/>
                </a:solidFill>
              </a:rPr>
              <a:t>Trie</a:t>
            </a:r>
            <a:r>
              <a:rPr lang="en-US" sz="5500" dirty="0" smtClean="0">
                <a:solidFill>
                  <a:schemeClr val="bg1"/>
                </a:solidFill>
              </a:rPr>
              <a:t> comes from its use of Re</a:t>
            </a:r>
            <a:r>
              <a:rPr lang="en-US" sz="5500" b="1" i="1" dirty="0" smtClean="0">
                <a:ln>
                  <a:solidFill>
                    <a:schemeClr val="bg1"/>
                  </a:solidFill>
                </a:ln>
              </a:rPr>
              <a:t>trie</a:t>
            </a:r>
            <a:r>
              <a:rPr lang="en-US" sz="5500" b="1" dirty="0" smtClean="0">
                <a:solidFill>
                  <a:schemeClr val="bg1"/>
                </a:solidFill>
              </a:rPr>
              <a:t>val </a:t>
            </a:r>
            <a:r>
              <a:rPr lang="en-US" sz="5500" dirty="0" smtClean="0">
                <a:solidFill>
                  <a:schemeClr val="bg1"/>
                </a:solidFill>
              </a:rPr>
              <a:t>and it is pronounced as </a:t>
            </a:r>
            <a:r>
              <a:rPr lang="en-US" sz="5500" i="1" dirty="0" smtClean="0">
                <a:solidFill>
                  <a:schemeClr val="bg1"/>
                </a:solidFill>
              </a:rPr>
              <a:t>“</a:t>
            </a:r>
            <a:r>
              <a:rPr lang="en-US" sz="5500" b="1" i="1" dirty="0" smtClean="0">
                <a:solidFill>
                  <a:schemeClr val="bg1"/>
                </a:solidFill>
              </a:rPr>
              <a:t>try</a:t>
            </a:r>
            <a:r>
              <a:rPr lang="en-US" sz="5500" i="1" dirty="0" smtClean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7909" y="3482788"/>
            <a:ext cx="94000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smtClean="0">
                <a:solidFill>
                  <a:schemeClr val="bg1"/>
                </a:solidFill>
              </a:rPr>
              <a:t>  </a:t>
            </a:r>
            <a:r>
              <a:rPr lang="en-US" sz="5000" dirty="0" err="1" smtClean="0">
                <a:solidFill>
                  <a:schemeClr val="bg1"/>
                </a:solidFill>
              </a:rPr>
              <a:t>Trie</a:t>
            </a:r>
            <a:r>
              <a:rPr lang="en-US" sz="5000" dirty="0" smtClean="0">
                <a:solidFill>
                  <a:schemeClr val="bg1"/>
                </a:solidFill>
              </a:rPr>
              <a:t> is also known as radix tree or </a:t>
            </a:r>
          </a:p>
          <a:p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smtClean="0">
                <a:solidFill>
                  <a:schemeClr val="bg1"/>
                </a:solidFill>
              </a:rPr>
              <a:t>  prefix tree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 is a Trie data structure?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91" y="1690688"/>
            <a:ext cx="10515600" cy="4351338"/>
          </a:xfr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</a:rPr>
              <a:t>Trie</a:t>
            </a:r>
            <a:r>
              <a:rPr lang="en-US" sz="2400" dirty="0">
                <a:solidFill>
                  <a:schemeClr val="bg1"/>
                </a:solidFill>
              </a:rPr>
              <a:t> is a </a:t>
            </a:r>
            <a:r>
              <a:rPr lang="en-US" sz="2400" dirty="0" smtClean="0">
                <a:solidFill>
                  <a:schemeClr val="bg1"/>
                </a:solidFill>
              </a:rPr>
              <a:t>type of a tree but it is often used to store characters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Each node might store a character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chemeClr val="bg1"/>
                </a:solidFill>
              </a:rPr>
              <a:t>two string have a common prefix, then they </a:t>
            </a:r>
            <a:r>
              <a:rPr lang="en-US" sz="2400" dirty="0" smtClean="0">
                <a:solidFill>
                  <a:schemeClr val="bg1"/>
                </a:solidFill>
              </a:rPr>
              <a:t>share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 smtClean="0">
                <a:solidFill>
                  <a:schemeClr val="bg1"/>
                </a:solidFill>
              </a:rPr>
              <a:t>ancestor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in this tree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Example, the words </a:t>
            </a:r>
            <a:r>
              <a:rPr lang="en-US" dirty="0" smtClean="0">
                <a:solidFill>
                  <a:schemeClr val="bg1"/>
                </a:solidFill>
              </a:rPr>
              <a:t>“monolith”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smtClean="0">
                <a:solidFill>
                  <a:schemeClr val="bg1"/>
                </a:solidFill>
              </a:rPr>
              <a:t>”monologue” share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the </a:t>
            </a:r>
            <a:r>
              <a:rPr lang="en-US" dirty="0">
                <a:solidFill>
                  <a:schemeClr val="bg1"/>
                </a:solidFill>
              </a:rPr>
              <a:t>same prefix </a:t>
            </a:r>
            <a:r>
              <a:rPr lang="en-US" dirty="0" smtClean="0">
                <a:solidFill>
                  <a:schemeClr val="bg1"/>
                </a:solidFill>
              </a:rPr>
              <a:t>“mono”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basic idea is take to take advantage of strings sharing prefixes as opposed to treating each strings as completely different objects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37" y="900829"/>
            <a:ext cx="3561772" cy="29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5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82022" y="3564"/>
            <a:ext cx="2521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Insert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72" y="1372212"/>
            <a:ext cx="4051549" cy="1925782"/>
          </a:xfrm>
          <a:prstGeom prst="rect">
            <a:avLst/>
          </a:prstGeom>
          <a:noFill/>
          <a:effectLst>
            <a:outerShdw sx="1000" sy="1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1191490" y="4003964"/>
            <a:ext cx="10602261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We insert a key by searching into the </a:t>
            </a:r>
            <a:r>
              <a:rPr lang="en-US" sz="2500" dirty="0" err="1" smtClean="0">
                <a:solidFill>
                  <a:schemeClr val="bg1"/>
                </a:solidFill>
              </a:rPr>
              <a:t>trie</a:t>
            </a:r>
            <a:endParaRPr lang="en-US" sz="25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The children of a </a:t>
            </a:r>
            <a:r>
              <a:rPr lang="en-US" sz="2500" dirty="0" err="1" smtClean="0">
                <a:solidFill>
                  <a:schemeClr val="bg1"/>
                </a:solidFill>
              </a:rPr>
              <a:t>TrieNode</a:t>
            </a:r>
            <a:r>
              <a:rPr lang="en-US" sz="2500" dirty="0" smtClean="0">
                <a:solidFill>
                  <a:schemeClr val="bg1"/>
                </a:solidFill>
              </a:rPr>
              <a:t> are an array of pointers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We start from root which contains the first key character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Every character of the key is stored as an individual </a:t>
            </a:r>
            <a:r>
              <a:rPr lang="en-US" sz="2500" dirty="0" err="1" smtClean="0">
                <a:solidFill>
                  <a:schemeClr val="bg1"/>
                </a:solidFill>
              </a:rPr>
              <a:t>trie</a:t>
            </a:r>
            <a:r>
              <a:rPr lang="en-US" sz="2500" dirty="0" smtClean="0">
                <a:solidFill>
                  <a:schemeClr val="bg1"/>
                </a:solidFill>
              </a:rPr>
              <a:t> node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If the key to be inserted is a new key or an extension of a existing key, a value 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     field, a </a:t>
            </a:r>
            <a:r>
              <a:rPr lang="en-US" sz="2500" dirty="0" err="1" smtClean="0">
                <a:solidFill>
                  <a:schemeClr val="bg1"/>
                </a:solidFill>
              </a:rPr>
              <a:t>boolean</a:t>
            </a:r>
            <a:r>
              <a:rPr lang="en-US" sz="2500" dirty="0" smtClean="0">
                <a:solidFill>
                  <a:schemeClr val="bg1"/>
                </a:solidFill>
              </a:rPr>
              <a:t>, for example, marks the end of that key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solidFill>
                <a:schemeClr val="bg1"/>
              </a:solidFill>
            </a:endParaRPr>
          </a:p>
          <a:p>
            <a:endParaRPr lang="en-US" sz="2500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92" y="1145144"/>
            <a:ext cx="3433609" cy="28588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0151" y="3355708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Example of a </a:t>
            </a:r>
            <a:r>
              <a:rPr lang="en-US" b="1" dirty="0" err="1" smtClean="0">
                <a:solidFill>
                  <a:schemeClr val="bg1"/>
                </a:solidFill>
              </a:rPr>
              <a:t>Struct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TrieNode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8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1882" y="326809"/>
            <a:ext cx="44031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Example 1 , Insert (“there”)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8865" y="119060"/>
            <a:ext cx="713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Root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23" idx="0"/>
          </p:cNvCxnSpPr>
          <p:nvPr/>
        </p:nvCxnSpPr>
        <p:spPr>
          <a:xfrm flipH="1">
            <a:off x="5420669" y="551329"/>
            <a:ext cx="271390" cy="66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100629" y="1213161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endCxn id="27" idx="0"/>
          </p:cNvCxnSpPr>
          <p:nvPr/>
        </p:nvCxnSpPr>
        <p:spPr>
          <a:xfrm flipH="1">
            <a:off x="5100629" y="1832139"/>
            <a:ext cx="128532" cy="618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780589" y="2451117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54580" y="3705526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874621" y="3185320"/>
            <a:ext cx="140488" cy="4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375029" y="4998170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745004" y="4411489"/>
            <a:ext cx="71170" cy="5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211679" y="6182613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513320" y="5777345"/>
            <a:ext cx="41260" cy="41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49671" y="5293982"/>
            <a:ext cx="347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Note, end of keys are marked with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 </a:t>
            </a:r>
            <a:r>
              <a:rPr lang="en-US" b="1" dirty="0" err="1" smtClean="0">
                <a:solidFill>
                  <a:schemeClr val="bg1"/>
                </a:solidFill>
              </a:rPr>
              <a:t>boolen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 animBg="1"/>
      <p:bldP spid="27" grpId="0" animBg="1"/>
      <p:bldP spid="30" grpId="0" animBg="1"/>
      <p:bldP spid="3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0133" y="296031"/>
            <a:ext cx="44031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Example 2, Insert (“the</a:t>
            </a:r>
            <a:r>
              <a:rPr lang="en-US" sz="2500" b="1" dirty="0" smtClean="0">
                <a:solidFill>
                  <a:srgbClr val="FF0000"/>
                </a:solidFill>
              </a:rPr>
              <a:t>ir</a:t>
            </a:r>
            <a:r>
              <a:rPr lang="en-US" sz="2500" b="1" dirty="0" smtClean="0">
                <a:solidFill>
                  <a:schemeClr val="bg1"/>
                </a:solidFill>
              </a:rPr>
              <a:t>”)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7883" y="175469"/>
            <a:ext cx="713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Root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23" idx="0"/>
          </p:cNvCxnSpPr>
          <p:nvPr/>
        </p:nvCxnSpPr>
        <p:spPr>
          <a:xfrm flipH="1">
            <a:off x="3799687" y="607738"/>
            <a:ext cx="271390" cy="66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479647" y="1269570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endCxn id="27" idx="0"/>
          </p:cNvCxnSpPr>
          <p:nvPr/>
        </p:nvCxnSpPr>
        <p:spPr>
          <a:xfrm flipH="1">
            <a:off x="3479647" y="1888548"/>
            <a:ext cx="128532" cy="618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159607" y="2507526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33598" y="3761935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253639" y="3241729"/>
            <a:ext cx="140488" cy="4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754047" y="5054579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124022" y="4467898"/>
            <a:ext cx="71170" cy="5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90697" y="623902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892339" y="5716975"/>
            <a:ext cx="41259" cy="53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79647" y="4343598"/>
            <a:ext cx="128532" cy="65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430997" y="5054579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99687" y="5716975"/>
            <a:ext cx="135695" cy="52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680309" y="623902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670212" y="1392063"/>
            <a:ext cx="716214" cy="396445"/>
          </a:xfrm>
          <a:prstGeom prst="rightArrow">
            <a:avLst/>
          </a:prstGeom>
          <a:solidFill>
            <a:schemeClr val="tx1"/>
          </a:solidFill>
          <a:effectLst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2395940" y="2635642"/>
            <a:ext cx="716214" cy="396445"/>
          </a:xfrm>
          <a:prstGeom prst="rightArrow">
            <a:avLst/>
          </a:prstGeom>
          <a:solidFill>
            <a:schemeClr val="tx1"/>
          </a:solidFill>
          <a:effectLst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172559" y="3940731"/>
            <a:ext cx="716214" cy="396445"/>
          </a:xfrm>
          <a:prstGeom prst="rightArrow">
            <a:avLst/>
          </a:prstGeom>
          <a:solidFill>
            <a:schemeClr val="tx1"/>
          </a:solidFill>
          <a:effectLst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11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3054" y="692728"/>
            <a:ext cx="5013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Complexity Analysis  for insert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180" y="1662546"/>
            <a:ext cx="1061272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Time Complexity : O(m), where m is the key length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In each iteration of the algorithm, we either examine or create a node in the </a:t>
            </a:r>
            <a:r>
              <a:rPr lang="en-US" sz="2500" dirty="0" err="1" smtClean="0">
                <a:solidFill>
                  <a:schemeClr val="bg1"/>
                </a:solidFill>
              </a:rPr>
              <a:t>trie</a:t>
            </a:r>
            <a:r>
              <a:rPr lang="en-US" sz="2500" dirty="0" smtClean="0">
                <a:solidFill>
                  <a:schemeClr val="bg1"/>
                </a:solidFill>
              </a:rPr>
              <a:t> tree until we reach the end of the key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Worst case for a English </a:t>
            </a:r>
            <a:r>
              <a:rPr lang="en-US" sz="2500" dirty="0">
                <a:solidFill>
                  <a:schemeClr val="bg1"/>
                </a:solidFill>
              </a:rPr>
              <a:t>word </a:t>
            </a:r>
            <a:r>
              <a:rPr lang="en-US" sz="2500" dirty="0" smtClean="0">
                <a:solidFill>
                  <a:schemeClr val="bg1"/>
                </a:solidFill>
              </a:rPr>
              <a:t>in the dictionary (if inserted first) “</a:t>
            </a:r>
            <a:r>
              <a:rPr lang="en-US" sz="2500" b="1" dirty="0" smtClean="0">
                <a:solidFill>
                  <a:srgbClr val="FFC000"/>
                </a:solidFill>
              </a:rPr>
              <a:t>Pneumonoultramicroscopicsilicovolcanoconiosis</a:t>
            </a:r>
            <a:r>
              <a:rPr lang="en-US" sz="2500" dirty="0" smtClean="0">
                <a:solidFill>
                  <a:schemeClr val="bg1"/>
                </a:solidFill>
              </a:rPr>
              <a:t>”</a:t>
            </a:r>
            <a:r>
              <a:rPr lang="en-US" sz="2500" dirty="0">
                <a:solidFill>
                  <a:schemeClr val="bg1"/>
                </a:solidFill>
              </a:rPr>
              <a:t> (forty-five letters)</a:t>
            </a:r>
            <a:endParaRPr lang="en-US" sz="2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5127" y="235526"/>
            <a:ext cx="2521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Search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5459" y="2097741"/>
            <a:ext cx="112283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Searching is similar to to insert operation, however we only compare the characters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and move down. 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Two Cases: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 smtClean="0">
                <a:solidFill>
                  <a:schemeClr val="bg1"/>
                </a:solidFill>
              </a:rPr>
              <a:t>A link exists. Move to the next node to search for the next key character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 smtClean="0">
                <a:solidFill>
                  <a:schemeClr val="bg1"/>
                </a:solidFill>
              </a:rPr>
              <a:t>A link does not exist. If there are no more characters to search for and </a:t>
            </a:r>
          </a:p>
          <a:p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smtClean="0">
                <a:solidFill>
                  <a:schemeClr val="bg1"/>
                </a:solidFill>
              </a:rPr>
              <a:t>      current node is marked as the end of the key, return true. Otherwise, return false</a:t>
            </a:r>
          </a:p>
        </p:txBody>
      </p:sp>
    </p:spTree>
    <p:extLst>
      <p:ext uri="{BB962C8B-B14F-4D97-AF65-F5344CB8AC3E}">
        <p14:creationId xmlns:p14="http://schemas.microsoft.com/office/powerpoint/2010/main" val="3955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682" y="416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5725" y="2901162"/>
            <a:ext cx="41415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</a:rPr>
              <a:t>Example 1, search (“</a:t>
            </a:r>
            <a:r>
              <a:rPr lang="en-US" sz="3500" b="1" dirty="0" smtClean="0">
                <a:solidFill>
                  <a:schemeClr val="accent2"/>
                </a:solidFill>
              </a:rPr>
              <a:t>CAT</a:t>
            </a:r>
            <a:r>
              <a:rPr lang="en-US" sz="3500" b="1" dirty="0" smtClean="0">
                <a:solidFill>
                  <a:schemeClr val="bg1"/>
                </a:solidFill>
              </a:rPr>
              <a:t>”)</a:t>
            </a:r>
            <a:endParaRPr lang="en-US" sz="3500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007958" y="340431"/>
            <a:ext cx="594769" cy="68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64854" y="108495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29044" y="1766702"/>
            <a:ext cx="262213" cy="5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194152" y="2330284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79364" y="3425093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28560" y="2991872"/>
            <a:ext cx="140488" cy="4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00513" y="-50078"/>
            <a:ext cx="688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Root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59336" y="2831814"/>
            <a:ext cx="287875" cy="63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500513" y="108495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54947" y="5022655"/>
            <a:ext cx="292264" cy="43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253585" y="4366408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1297" y="3425093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58118" y="4044071"/>
            <a:ext cx="254181" cy="37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860433" y="5455745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28" name="Straight Arrow Connector 27"/>
          <p:cNvCxnSpPr>
            <a:endCxn id="22" idx="0"/>
          </p:cNvCxnSpPr>
          <p:nvPr/>
        </p:nvCxnSpPr>
        <p:spPr>
          <a:xfrm>
            <a:off x="7802783" y="365440"/>
            <a:ext cx="17770" cy="71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732965" y="2356161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844742" y="1766702"/>
            <a:ext cx="183152" cy="5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023190" y="3425093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140593" y="3035830"/>
            <a:ext cx="116123" cy="41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74463" y="108495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8832446" y="2330284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152486" y="3425093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045033" y="391275"/>
            <a:ext cx="618237" cy="64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848473" y="1724728"/>
            <a:ext cx="210326" cy="521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9180202" y="2945538"/>
            <a:ext cx="183152" cy="52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>
            <a:off x="5813425" y="1217925"/>
            <a:ext cx="598874" cy="34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5529686" y="2559228"/>
            <a:ext cx="598874" cy="34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6391820" y="3630355"/>
            <a:ext cx="598874" cy="34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49189" y="4519902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5525422" y="4070956"/>
            <a:ext cx="262213" cy="5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12694" y="443753"/>
            <a:ext cx="2401940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Insert (“CARS”)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Insert (”TRY”)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Insert (“CAT”)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Insert (“CARDS”)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Insert (“DOGS”)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56447" y="4625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12694" y="4257622"/>
            <a:ext cx="18787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Returns True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9597280" y="4713166"/>
            <a:ext cx="640080" cy="61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9511996" y="4112335"/>
            <a:ext cx="332535" cy="56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5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7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772</TotalTime>
  <Words>643</Words>
  <Application>Microsoft Macintosh PowerPoint</Application>
  <PresentationFormat>Widescreen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What is a Trie data structure?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Rubaiyat Rashid</dc:creator>
  <cp:lastModifiedBy>Rubaiyat Rashid</cp:lastModifiedBy>
  <cp:revision>48</cp:revision>
  <dcterms:created xsi:type="dcterms:W3CDTF">2017-04-28T02:35:03Z</dcterms:created>
  <dcterms:modified xsi:type="dcterms:W3CDTF">2017-05-09T15:07:47Z</dcterms:modified>
</cp:coreProperties>
</file>